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0" r:id="rId2"/>
    <p:sldId id="258" r:id="rId3"/>
    <p:sldId id="261" r:id="rId4"/>
    <p:sldId id="267" r:id="rId5"/>
    <p:sldId id="262" r:id="rId6"/>
    <p:sldId id="266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866"/>
    <a:srgbClr val="FF6D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7"/>
    <p:restoredTop sz="82176"/>
  </p:normalViewPr>
  <p:slideViewPr>
    <p:cSldViewPr snapToGrid="0" snapToObjects="1">
      <p:cViewPr varScale="1">
        <p:scale>
          <a:sx n="91" d="100"/>
          <a:sy n="91" d="100"/>
        </p:scale>
        <p:origin x="1592" y="176"/>
      </p:cViewPr>
      <p:guideLst/>
    </p:cSldViewPr>
  </p:slideViewPr>
  <p:notesTextViewPr>
    <p:cViewPr>
      <p:scale>
        <a:sx n="1" d="1"/>
        <a:sy n="1" d="1"/>
      </p:scale>
      <p:origin x="0" y="-42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A84183-B3C9-1240-9954-C268377994F3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5F88EF-DCBA-2242-943D-1CA195C44E5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2472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5F88EF-DCBA-2242-943D-1CA195C44E54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7949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800" dirty="0">
                <a:effectLst/>
                <a:latin typeface="DengXian" panose="02010600030101010101" pitchFamily="2" charset="-122"/>
                <a:cs typeface="Times New Roman" panose="02020603050405020304" pitchFamily="18" charset="0"/>
              </a:rPr>
              <a:t>Arbitrary Output Variables (AOVs)</a:t>
            </a:r>
            <a:r>
              <a:rPr lang="zh-CN" altLang="zh-CN" dirty="0">
                <a:effectLst/>
              </a:rPr>
              <a:t>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5F88EF-DCBA-2242-943D-1CA195C44E54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5016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Houdini LPE tag: </a:t>
            </a:r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LPE Tag that can be assigned to lights and objects, and BSDF label</a:t>
            </a:r>
            <a:endParaRPr lang="zh-CN" altLang="zh-CN" sz="18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de-CH" altLang="zh-CN" b="0" i="0" u="none" strike="noStrike" dirty="0">
              <a:solidFill>
                <a:srgbClr val="000000"/>
              </a:solidFill>
              <a:effectLst/>
              <a:latin typeface="Source Sans Pro" panose="020F0502020204030204" pitchFamily="34" charset="0"/>
            </a:endParaRPr>
          </a:p>
          <a:p>
            <a:endParaRPr lang="de-CH" altLang="zh-CN" b="0" i="0" u="none" strike="noStrike" dirty="0">
              <a:solidFill>
                <a:srgbClr val="000000"/>
              </a:solidFill>
              <a:effectLst/>
              <a:latin typeface="Source Sans Pro" panose="020F0502020204030204" pitchFamily="34" charset="0"/>
            </a:endParaRPr>
          </a:p>
          <a:p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The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fig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: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add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an </a:t>
            </a:r>
            <a:r>
              <a:rPr lang="de-CH" altLang="zh-CN" b="1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LPE Tag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 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property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to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a wall,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and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set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the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text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to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 </a:t>
            </a:r>
            <a:r>
              <a:rPr lang="de-CH" altLang="zh-CN" dirty="0" err="1"/>
              <a:t>leftwall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.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Then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you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can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refer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to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interactions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with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that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wall in a light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path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expression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using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Source Sans Pro" panose="020F0502020204030204" pitchFamily="34" charset="0"/>
              </a:rPr>
              <a:t> </a:t>
            </a:r>
            <a:r>
              <a:rPr lang="de-CH" altLang="zh-CN" dirty="0"/>
              <a:t>'</a:t>
            </a:r>
            <a:r>
              <a:rPr lang="de-CH" altLang="zh-CN" dirty="0" err="1"/>
              <a:t>leftwall</a:t>
            </a:r>
            <a:r>
              <a:rPr lang="de-CH" altLang="zh-CN" dirty="0"/>
              <a:t>’</a:t>
            </a:r>
          </a:p>
          <a:p>
            <a:r>
              <a:rPr lang="de-CH" altLang="zh-CN" dirty="0"/>
              <a:t>Limitation:</a:t>
            </a:r>
          </a:p>
          <a:p>
            <a:pPr algn="just"/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1 The renderer itself uses full opacity filtering on emission for camera rays</a:t>
            </a:r>
            <a:endParaRPr lang="zh-CN" altLang="zh-CN" sz="18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but an LPE expression with visible emission (e.g. "</a:t>
            </a:r>
            <a:r>
              <a:rPr lang="en-US" altLang="zh-CN" sz="1800" kern="100" dirty="0" err="1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lpe:CO</a:t>
            </a:r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") use </a:t>
            </a:r>
            <a:r>
              <a:rPr lang="en-US" altLang="zh-CN" sz="1800" kern="100" dirty="0" err="1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screendoor</a:t>
            </a:r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filtering, </a:t>
            </a:r>
            <a:endParaRPr lang="zh-CN" altLang="zh-CN" sz="18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may lead to differing noise quality if the emissive material is partially opaque.</a:t>
            </a:r>
            <a:endParaRPr lang="zh-CN" altLang="zh-CN" sz="18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2 If an indirect bounce ray hits partially opaque emissive material, we can’t separate its contribution using a custom label </a:t>
            </a:r>
            <a:endParaRPr lang="zh-CN" altLang="zh-CN" sz="18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3 PBR Diffuse contributions under the “</a:t>
            </a:r>
            <a:r>
              <a:rPr lang="en-US" altLang="zh-CN" sz="1800" kern="100" dirty="0" err="1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Translucent”model</a:t>
            </a:r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will be categorized as reflection, not transmission.</a:t>
            </a:r>
            <a:endParaRPr lang="zh-CN" altLang="zh-CN" sz="18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de-CH" altLang="zh-CN" dirty="0"/>
          </a:p>
          <a:p>
            <a:endParaRPr lang="de-CH" altLang="zh-CN" dirty="0"/>
          </a:p>
          <a:p>
            <a:pPr algn="l"/>
            <a:r>
              <a:rPr kumimoji="1" lang="de-CH" altLang="zh-CN" dirty="0" err="1"/>
              <a:t>Iray</a:t>
            </a:r>
            <a:r>
              <a:rPr kumimoji="1" lang="de-CH" altLang="zh-CN" dirty="0"/>
              <a:t> Alpha </a:t>
            </a:r>
            <a:r>
              <a:rPr kumimoji="1" lang="de-CH" altLang="zh-CN" dirty="0" err="1"/>
              <a:t>channel</a:t>
            </a:r>
            <a:r>
              <a:rPr kumimoji="1" lang="de-CH" altLang="zh-CN" dirty="0"/>
              <a:t>: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alpha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is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transparent (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alpha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0)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only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for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paths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that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match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provided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expression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. </a:t>
            </a:r>
          </a:p>
          <a:p>
            <a:pPr algn="l"/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	         This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means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light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transport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paths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which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do not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reach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a light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source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or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environment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because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they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are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terminated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prematurely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are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opaque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. </a:t>
            </a:r>
          </a:p>
          <a:p>
            <a:pPr algn="l"/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	         This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is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necessary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to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avoid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undesired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semi-transparent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areas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in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standard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case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.</a:t>
            </a:r>
          </a:p>
          <a:p>
            <a:pPr algn="l"/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	         This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has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implications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for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creation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of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object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masks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. </a:t>
            </a:r>
          </a:p>
          <a:p>
            <a:pPr algn="l"/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	        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Since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mask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is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supposed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to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be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completely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transparent also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when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undesired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objects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are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hit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by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camera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rays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,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these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paths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have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to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be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captured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by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expression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even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if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they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	        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are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terminated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. </a:t>
            </a:r>
          </a:p>
          <a:p>
            <a:pPr algn="l"/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	        This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requires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a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special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type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of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LPE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that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captures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terminated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paths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. Such LPEs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are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only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allowed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for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alpha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 </a:t>
            </a:r>
            <a:r>
              <a:rPr lang="de-CH" altLang="zh-CN" b="0" i="0" u="none" strike="noStrike" dirty="0" err="1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channels</a:t>
            </a:r>
            <a:r>
              <a:rPr lang="de-CH" altLang="zh-CN" b="0" i="0" u="none" strike="noStrike" dirty="0">
                <a:solidFill>
                  <a:srgbClr val="000000"/>
                </a:solidFill>
                <a:effectLst/>
                <a:latin typeface="Libre Baskerville" panose="02000000000000000000" pitchFamily="2" charset="0"/>
              </a:rPr>
              <a:t>. 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5F88EF-DCBA-2242-943D-1CA195C44E54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5304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F5830F-4591-6549-88E2-F4F2C8F76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BFA557-E545-5542-BF60-84307B75FE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E245FB-FCCF-6A48-A38B-011DAA91C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589E6C-D620-3141-9563-B901FB396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6184F9-30E1-104B-A4D7-F27D8D2A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2967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F3B68C-54C4-9549-9D14-B4402216A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7B3396A-F4C5-6141-A18C-7911FC4C4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9A391B-9DF6-2B4D-9FB1-DFD4A15E3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57A5A3-9D14-2244-AB5D-13FAF5211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93ACC3-81E6-B745-ACF3-03DB5D8ED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6021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ACFEDD4-D6BA-7548-9F08-3BFD82001C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19E554-A857-B943-AE68-997DE6A96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967F5C-7B0D-754A-A855-BDF4F360C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438B81-E293-854F-94FD-D0579657D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9B7C86-A393-1D45-8882-B1AE1DA02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0337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A013B-4717-3B45-AFDC-464A2806D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5F62C9-90F9-CE40-9D45-CE194E3AC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9274F4-D946-2141-9378-F31A43150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58CADC-C434-7B48-819C-1D788C2E2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AA8ABE-13FD-8F4D-A709-8B384AB78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8916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47066F-2810-4C43-95D1-1F891F2A4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3D8D9C-AC8A-4A43-8B7D-6B5184643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E92F8F-EC9F-524C-A46D-E6629564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620358-C2E6-794A-AB0A-EB276A87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1B5C1F-19D2-1E48-BE05-72F5B2A42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8950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1E2B27-3432-3043-A717-1B5BAF8CC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0852C4-D8F3-8748-98C6-07B5F3F73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B58646-7A49-5A4B-B8E7-040D97848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A538659-3DAE-184E-B560-428CA6302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8571CE-F012-054D-B5AC-0981352F8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FFD651-FB85-9B4E-BC61-CB543685B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3392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E49097-6FF1-C548-9AEB-2FB25B27F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0A3159-1D38-9444-8D76-34DC42750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881B39-036C-984F-8C5C-2DFE95123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7D0A843-DB34-444F-8C6C-0DCD7B9596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FF079F4-3EA0-C74C-B52F-7F5471AB5C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C956F63-A623-F34D-ABEA-03BA97679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42BDC32-21DF-1C4B-8266-A8BDA1EA6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EE874F-8E18-5A42-9F44-86AE738ED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0709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1FCA74-681F-E745-859C-5A42E6F7D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6B97FD-68EF-7B40-82C7-DA9D7256C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45B482-4E89-EE46-B8FF-FD3DD401B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C288A6-D238-734A-ADCA-D84369C92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8090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DD59E1F-BA8C-AA4A-B911-AE7FF10D6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6D70A35-13A9-134E-A3CA-DE1F41264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A1136A-3D90-E64B-B7FC-5409398C4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437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522897-0ECD-2142-B68C-19CBD3178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4A9789-3948-AA48-926D-EAB86BA2E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5C9351-C25E-184D-8273-7B76E12B8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D18674-D6F5-8D46-8952-035EE9EE4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165AAE-8B4A-7043-BBF4-300DE1AFF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6608F4-5888-C642-AF42-6E1511BA1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4072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DE9892-8518-9A40-8462-4322C6F67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E49A86-EA8F-6344-8989-73E9BED02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8210730-6145-9747-99C8-26A063732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152AC5-BB38-7441-9FEC-8CCC13382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8E88AD-D250-A745-967F-CC2561557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0AEC01-D3EF-3D43-A3DC-FD2FF9DB7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7197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0592ACA-2193-3745-B60D-01FBE0239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E6DF30-99C9-9840-8B0C-1D86AD32E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BE3015-791A-214D-BB3E-CDBEC82FCE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0FC6A-C6B0-5941-8A7A-6339AEA292ED}" type="datetimeFigureOut">
              <a:rPr kumimoji="1" lang="zh-CN" altLang="en-US" smtClean="0"/>
              <a:t>2022/9/29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AEABDC-458A-F842-9039-2F5EF9695F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B8825F-8E88-9C4F-9961-2EBB2D2EFA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0549F-11D0-EE47-BBE4-53AA24B53F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2668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manwiki.pixar.com/display/REN24/Light+Path+Expressions#LightPathExpressions-LPETokens" TargetMode="External"/><Relationship Id="rId2" Type="http://schemas.openxmlformats.org/officeDocument/2006/relationships/hyperlink" Target="https://docs.arnoldrenderer.com/display/A5ARP/Light+Path+Expression+AOV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aytracing-docs.nvidia.com/iray/light_path_expressions/index.html#lpe" TargetMode="External"/><Relationship Id="rId4" Type="http://schemas.openxmlformats.org/officeDocument/2006/relationships/hyperlink" Target="https://www.sidefx.com/docs/houdini/render/lpe.html#lpe-languag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77A107-0F28-B146-BC24-ADCE397EAC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Production Renderer LPE Review</a:t>
            </a:r>
            <a:endParaRPr kumimoji="1" lang="zh-CN" altLang="en-US" sz="4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42E7DA-2728-5349-88A9-756189B82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6413" y="4079875"/>
            <a:ext cx="9144000" cy="1655762"/>
          </a:xfrm>
        </p:spPr>
        <p:txBody>
          <a:bodyPr/>
          <a:lstStyle/>
          <a:p>
            <a:pPr algn="l"/>
            <a:r>
              <a:rPr kumimoji="1" lang="en-US" altLang="zh-CN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Yanni Zhang</a:t>
            </a:r>
          </a:p>
          <a:p>
            <a:endParaRPr kumimoji="1" lang="zh-CN" altLang="en-US" dirty="0"/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5CCEF54E-87C1-544A-8230-C64B4E5CD5F0}"/>
              </a:ext>
            </a:extLst>
          </p:cNvPr>
          <p:cNvCxnSpPr>
            <a:cxnSpLocks/>
          </p:cNvCxnSpPr>
          <p:nvPr/>
        </p:nvCxnSpPr>
        <p:spPr>
          <a:xfrm>
            <a:off x="1776413" y="3809999"/>
            <a:ext cx="8639175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33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1252C4-83DC-4246-8484-A10EFBDDB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latin typeface="Segoe UI" panose="020B0502040204020203" pitchFamily="34" charset="0"/>
                <a:cs typeface="Segoe UI" panose="020B0502040204020203" pitchFamily="34" charset="0"/>
              </a:rPr>
              <a:t>Candidates</a:t>
            </a:r>
            <a:endParaRPr kumimoji="1" lang="zh-CN" alt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E16A01F-E538-3D4B-A69C-DBE818CCE380}"/>
              </a:ext>
            </a:extLst>
          </p:cNvPr>
          <p:cNvSpPr/>
          <p:nvPr/>
        </p:nvSpPr>
        <p:spPr>
          <a:xfrm>
            <a:off x="0" y="536448"/>
            <a:ext cx="231648" cy="8290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9AFBBBE3-9499-344C-ACCE-8AD8D3A67165}"/>
              </a:ext>
            </a:extLst>
          </p:cNvPr>
          <p:cNvCxnSpPr>
            <a:cxnSpLocks/>
          </p:cNvCxnSpPr>
          <p:nvPr/>
        </p:nvCxnSpPr>
        <p:spPr>
          <a:xfrm>
            <a:off x="477012" y="1365504"/>
            <a:ext cx="11237976" cy="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01A9CE5C-7B6F-5A4F-88F3-55D2F2A27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Autodesk ---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Arnoldpedia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Pixar ---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RenderMan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Houdini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Nvidia ---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Iray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131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0D2E96-719D-464E-B623-C6F79DA7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latin typeface="Segoe UI" panose="020B0502040204020203" pitchFamily="34" charset="0"/>
                <a:cs typeface="Segoe UI" panose="020B0502040204020203" pitchFamily="34" charset="0"/>
              </a:rPr>
              <a:t>Overlaps </a:t>
            </a:r>
            <a:endParaRPr kumimoji="1" lang="zh-CN" alt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2C37EB-F3C9-BD41-A129-8DFF97A60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Basically same grammar and LPE expression element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event of a path = type  (e.g. emission, reflection)</a:t>
            </a:r>
          </a:p>
          <a:p>
            <a:pPr marL="457200" lvl="1" indent="0">
              <a:buNone/>
            </a:pP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			+ mode of scattering (e.g. diffuse or specular)</a:t>
            </a:r>
          </a:p>
          <a:p>
            <a:pPr marL="457200" lvl="1" indent="0">
              <a:buNone/>
            </a:pP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			+ optional handle( different from renderer to renderer)</a:t>
            </a:r>
          </a:p>
          <a:p>
            <a:pPr lvl="1"/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Built-in LPE (ease of use)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Support custom expression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A3F6673-E5DA-FC46-B831-22CADF51019B}"/>
              </a:ext>
            </a:extLst>
          </p:cNvPr>
          <p:cNvSpPr/>
          <p:nvPr/>
        </p:nvSpPr>
        <p:spPr>
          <a:xfrm>
            <a:off x="0" y="536448"/>
            <a:ext cx="231648" cy="8290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5EE37E46-56AA-7542-94A8-4ACC049489BA}"/>
              </a:ext>
            </a:extLst>
          </p:cNvPr>
          <p:cNvCxnSpPr>
            <a:cxnSpLocks/>
          </p:cNvCxnSpPr>
          <p:nvPr/>
        </p:nvCxnSpPr>
        <p:spPr>
          <a:xfrm>
            <a:off x="477012" y="1365504"/>
            <a:ext cx="11237976" cy="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3679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0D2E96-719D-464E-B623-C6F79DA7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latin typeface="Segoe UI" panose="020B0502040204020203" pitchFamily="34" charset="0"/>
                <a:cs typeface="Segoe UI" panose="020B0502040204020203" pitchFamily="34" charset="0"/>
              </a:rPr>
              <a:t>Comparison</a:t>
            </a:r>
            <a:endParaRPr kumimoji="1" lang="zh-CN" alt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2C37EB-F3C9-BD41-A129-8DFF97A60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Autodesk Arnold 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Vanilla</a:t>
            </a:r>
            <a:r>
              <a:rPr kumimoji="1"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Support light group </a:t>
            </a:r>
            <a:r>
              <a:rPr kumimoji="1"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(output </a:t>
            </a:r>
            <a:r>
              <a:rPr lang="de-CH" altLang="zh-CN" sz="1800" dirty="0">
                <a:solidFill>
                  <a:srgbClr val="141414"/>
                </a:solidFill>
                <a:latin typeface="NotoSans-Regular"/>
              </a:rPr>
              <a:t>per light AOVs)</a:t>
            </a:r>
            <a:endParaRPr kumimoji="1" lang="en-US" altLang="zh-C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Pixar </a:t>
            </a:r>
            <a:r>
              <a:rPr kumimoji="1" lang="en-US" altLang="zh-CN" b="1" dirty="0" err="1">
                <a:latin typeface="Arial" panose="020B0604020202020204" pitchFamily="34" charset="0"/>
                <a:cs typeface="Arial" panose="020B0604020202020204" pitchFamily="34" charset="0"/>
              </a:rPr>
              <a:t>RenderMan</a:t>
            </a:r>
            <a:endParaRPr kumimoji="1" lang="en-US" altLang="zh-C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Light interactions from different lobes of materials are stored in same AOV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simplify the outputs.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Provide per-lobe LPE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Support LPE groups </a:t>
            </a:r>
            <a:r>
              <a:rPr kumimoji="1"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CH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specify</a:t>
            </a:r>
            <a:r>
              <a:rPr lang="de-CH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which</a:t>
            </a:r>
            <a:r>
              <a:rPr lang="de-CH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CH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de-CH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r>
              <a:rPr lang="de-CH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CH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 LPE </a:t>
            </a:r>
            <a:r>
              <a:rPr lang="de-CH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channel</a:t>
            </a:r>
            <a:r>
              <a:rPr lang="de-CH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e.g. </a:t>
            </a:r>
            <a:r>
              <a:rPr lang="de-CH" altLang="zh-CN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ground</a:t>
            </a:r>
            <a:r>
              <a:rPr kumimoji="1"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kumimoji="1" lang="en-US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Support light group </a:t>
            </a:r>
            <a:r>
              <a:rPr kumimoji="1"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(same as Arnold)</a:t>
            </a:r>
          </a:p>
          <a:p>
            <a:pPr lvl="1"/>
            <a:r>
              <a:rPr kumimoji="1" lang="en-US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Nice doc</a:t>
            </a:r>
          </a:p>
          <a:p>
            <a:pPr lvl="1"/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A3F6673-E5DA-FC46-B831-22CADF51019B}"/>
              </a:ext>
            </a:extLst>
          </p:cNvPr>
          <p:cNvSpPr/>
          <p:nvPr/>
        </p:nvSpPr>
        <p:spPr>
          <a:xfrm>
            <a:off x="0" y="536448"/>
            <a:ext cx="231648" cy="8290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5EE37E46-56AA-7542-94A8-4ACC049489BA}"/>
              </a:ext>
            </a:extLst>
          </p:cNvPr>
          <p:cNvCxnSpPr>
            <a:cxnSpLocks/>
          </p:cNvCxnSpPr>
          <p:nvPr/>
        </p:nvCxnSpPr>
        <p:spPr>
          <a:xfrm>
            <a:off x="477012" y="1365504"/>
            <a:ext cx="11237976" cy="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0AF9ACC3-526C-EF43-AF06-7F9A788A6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135" y="856363"/>
            <a:ext cx="6292217" cy="180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980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0D2E96-719D-464E-B623-C6F79DA7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latin typeface="Segoe UI" panose="020B0502040204020203" pitchFamily="34" charset="0"/>
                <a:cs typeface="Segoe UI" panose="020B0502040204020203" pitchFamily="34" charset="0"/>
              </a:rPr>
              <a:t>Basic LPE, Per-Lobe LPE</a:t>
            </a:r>
            <a:endParaRPr kumimoji="1" lang="zh-CN" alt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A3F6673-E5DA-FC46-B831-22CADF51019B}"/>
              </a:ext>
            </a:extLst>
          </p:cNvPr>
          <p:cNvSpPr/>
          <p:nvPr/>
        </p:nvSpPr>
        <p:spPr>
          <a:xfrm>
            <a:off x="0" y="536448"/>
            <a:ext cx="231648" cy="8290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5EE37E46-56AA-7542-94A8-4ACC049489BA}"/>
              </a:ext>
            </a:extLst>
          </p:cNvPr>
          <p:cNvCxnSpPr>
            <a:cxnSpLocks/>
          </p:cNvCxnSpPr>
          <p:nvPr/>
        </p:nvCxnSpPr>
        <p:spPr>
          <a:xfrm>
            <a:off x="477012" y="1365504"/>
            <a:ext cx="11237976" cy="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AE133599-1CF5-4B42-AF36-DC03BF011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6334728" cy="323697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A09A9ED-E3AF-4249-A5DE-E0B509431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728" y="1511813"/>
            <a:ext cx="6170332" cy="467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656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0D2E96-719D-464E-B623-C6F79DA7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latin typeface="Segoe UI" panose="020B0502040204020203" pitchFamily="34" charset="0"/>
                <a:cs typeface="Segoe UI" panose="020B0502040204020203" pitchFamily="34" charset="0"/>
              </a:rPr>
              <a:t>Comparison</a:t>
            </a:r>
            <a:endParaRPr kumimoji="1" lang="zh-CN" alt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2C37EB-F3C9-BD41-A129-8DFF97A60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Houdini</a:t>
            </a:r>
          </a:p>
          <a:p>
            <a:pPr lvl="1"/>
            <a:r>
              <a:rPr lang="en-US" altLang="zh-CN" sz="1800" kern="0" dirty="0">
                <a:solidFill>
                  <a:srgbClr val="632E46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&lt;</a:t>
            </a:r>
            <a:r>
              <a:rPr lang="en-US" altLang="zh-CN" sz="1800" i="1" kern="0" dirty="0" err="1">
                <a:solidFill>
                  <a:srgbClr val="666666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event_type</a:t>
            </a:r>
            <a:r>
              <a:rPr lang="en-US" altLang="zh-CN" sz="1800" i="1" kern="0" dirty="0">
                <a:solidFill>
                  <a:srgbClr val="666666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800" i="1" kern="0" dirty="0" err="1">
                <a:solidFill>
                  <a:srgbClr val="666666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scatter_type</a:t>
            </a:r>
            <a:r>
              <a:rPr lang="en-US" altLang="zh-CN" sz="1800" kern="0" dirty="0">
                <a:solidFill>
                  <a:srgbClr val="632E46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['</a:t>
            </a:r>
            <a:r>
              <a:rPr lang="en-US" altLang="zh-CN" sz="1800" i="1" kern="0" dirty="0">
                <a:solidFill>
                  <a:srgbClr val="666666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tag</a:t>
            </a:r>
            <a:r>
              <a:rPr lang="en-US" altLang="zh-CN" sz="1800" kern="0" dirty="0">
                <a:solidFill>
                  <a:srgbClr val="632E46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'['</a:t>
            </a:r>
            <a:r>
              <a:rPr lang="en-US" altLang="zh-CN" sz="1800" i="1" kern="0" dirty="0" err="1">
                <a:solidFill>
                  <a:srgbClr val="666666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bsdf_label</a:t>
            </a:r>
            <a:r>
              <a:rPr lang="en-US" altLang="zh-CN" sz="1800" kern="0" dirty="0">
                <a:solidFill>
                  <a:srgbClr val="632E46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’]]&gt;</a:t>
            </a:r>
          </a:p>
          <a:p>
            <a:pPr lvl="1"/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event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type</a:t>
            </a:r>
          </a:p>
          <a:p>
            <a:pPr lvl="1"/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singular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straight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scattering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type</a:t>
            </a:r>
          </a:p>
          <a:p>
            <a:pPr lvl="1"/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LPE Tag 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lights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BSDF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label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sz="19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e-CH" altLang="zh-CN" sz="19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partially</a:t>
            </a:r>
            <a:r>
              <a:rPr lang="de-CH" altLang="zh-CN" sz="19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same </a:t>
            </a:r>
            <a:r>
              <a:rPr lang="de-CH" altLang="zh-CN" sz="19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de-CH" altLang="zh-CN" sz="19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sz="19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RenderMan’s</a:t>
            </a:r>
            <a:r>
              <a:rPr lang="de-CH" altLang="zh-CN" sz="19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LPE </a:t>
            </a:r>
            <a:r>
              <a:rPr lang="de-CH" altLang="zh-CN" sz="19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group</a:t>
            </a:r>
            <a:r>
              <a:rPr lang="de-CH" altLang="zh-CN" sz="19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/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Limitation</a:t>
            </a:r>
          </a:p>
          <a:p>
            <a:pPr lvl="2"/>
            <a:r>
              <a:rPr lang="en-US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full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opacity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but LPE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expression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visible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emission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screendoor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filtering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differing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noise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de-CH" altLang="zh-CN" dirty="0" err="1"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quality</a:t>
            </a:r>
            <a:r>
              <a:rPr lang="de-CH" altLang="zh-CN" dirty="0"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</a:p>
          <a:p>
            <a:pPr lvl="2"/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Can’t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separate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contribution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of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indirect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bounce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ray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when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hitting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partially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opaque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kumimoji="1" lang="de-CH" altLang="zh-CN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emissive</a:t>
            </a:r>
            <a:r>
              <a:rPr kumimoji="1" lang="de-CH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material</a:t>
            </a:r>
            <a:endParaRPr kumimoji="1" lang="en-US" altLang="zh-CN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Nvidia </a:t>
            </a:r>
            <a:r>
              <a:rPr kumimoji="1" lang="en-US" altLang="zh-CN" b="1" dirty="0" err="1">
                <a:latin typeface="Arial" panose="020B0604020202020204" pitchFamily="34" charset="0"/>
                <a:cs typeface="Arial" panose="020B0604020202020204" pitchFamily="34" charset="0"/>
              </a:rPr>
              <a:t>Iray</a:t>
            </a:r>
            <a:endParaRPr kumimoji="1" lang="en-US" altLang="zh-C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Can handle matte object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Support alpha channel control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Support Light group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Very very nice doc</a:t>
            </a:r>
          </a:p>
          <a:p>
            <a:pPr lvl="1"/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A3F6673-E5DA-FC46-B831-22CADF51019B}"/>
              </a:ext>
            </a:extLst>
          </p:cNvPr>
          <p:cNvSpPr/>
          <p:nvPr/>
        </p:nvSpPr>
        <p:spPr>
          <a:xfrm>
            <a:off x="0" y="536448"/>
            <a:ext cx="231648" cy="8290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5EE37E46-56AA-7542-94A8-4ACC049489BA}"/>
              </a:ext>
            </a:extLst>
          </p:cNvPr>
          <p:cNvCxnSpPr>
            <a:cxnSpLocks/>
          </p:cNvCxnSpPr>
          <p:nvPr/>
        </p:nvCxnSpPr>
        <p:spPr>
          <a:xfrm>
            <a:off x="477012" y="1365504"/>
            <a:ext cx="11237976" cy="0"/>
          </a:xfrm>
          <a:prstGeom prst="line">
            <a:avLst/>
          </a:prstGeom>
          <a:ln w="254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714F5CCF-53F4-D949-8578-4A5612261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9160" y="194436"/>
            <a:ext cx="3571192" cy="211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13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529</Words>
  <Application>Microsoft Macintosh PowerPoint</Application>
  <PresentationFormat>宽屏</PresentationFormat>
  <Paragraphs>67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等线</vt:lpstr>
      <vt:lpstr>等线</vt:lpstr>
      <vt:lpstr>等线 Light</vt:lpstr>
      <vt:lpstr>NotoSans-Regular</vt:lpstr>
      <vt:lpstr>Arial</vt:lpstr>
      <vt:lpstr>Libre Baskerville</vt:lpstr>
      <vt:lpstr>Segoe UI</vt:lpstr>
      <vt:lpstr>Source Sans Pro</vt:lpstr>
      <vt:lpstr>Office 主题​​</vt:lpstr>
      <vt:lpstr>Production Renderer LPE Review</vt:lpstr>
      <vt:lpstr>Candidates</vt:lpstr>
      <vt:lpstr>Overlaps </vt:lpstr>
      <vt:lpstr>Comparison</vt:lpstr>
      <vt:lpstr>Basic LPE, Per-Lobe LPE</vt:lpstr>
      <vt:lpstr>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EPFL Rendering Competiton 2022 “Loop”</dc:title>
  <dc:creator>Zhang Yanni</dc:creator>
  <cp:lastModifiedBy>Zhang Yanni</cp:lastModifiedBy>
  <cp:revision>14</cp:revision>
  <dcterms:created xsi:type="dcterms:W3CDTF">2022-05-30T21:34:25Z</dcterms:created>
  <dcterms:modified xsi:type="dcterms:W3CDTF">2022-09-29T12:22:07Z</dcterms:modified>
</cp:coreProperties>
</file>

<file path=docProps/thumbnail.jpeg>
</file>